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92" r:id="rId3"/>
    <p:sldId id="294" r:id="rId4"/>
    <p:sldId id="296" r:id="rId5"/>
    <p:sldId id="297" r:id="rId6"/>
    <p:sldId id="293" r:id="rId7"/>
    <p:sldId id="295" r:id="rId8"/>
    <p:sldId id="298" r:id="rId9"/>
    <p:sldId id="299" r:id="rId10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9779" autoAdjust="0"/>
    <p:restoredTop sz="94660"/>
  </p:normalViewPr>
  <p:slideViewPr>
    <p:cSldViewPr snapToGrid="0">
      <p:cViewPr varScale="1">
        <p:scale>
          <a:sx n="43" d="100"/>
          <a:sy n="43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9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59D4C0-0CD9-4A94-A654-314E02C84C14}" type="datetimeFigureOut">
              <a:rPr lang="es-CL" smtClean="0"/>
              <a:pPr/>
              <a:t>11-05-2020</a:t>
            </a:fld>
            <a:endParaRPr lang="es-C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3A059-8F6A-4020-A89B-8C34891110DB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362828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04CF2C4B-947E-454B-AEF9-C92A804CDDEA}" type="datetimeFigureOut">
              <a:rPr lang="es-CL" smtClean="0"/>
              <a:pPr/>
              <a:t>11-05-2020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DD6B9DC-D733-4885-BD39-A1786DC7410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4042093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2C4B-947E-454B-AEF9-C92A804CDDEA}" type="datetimeFigureOut">
              <a:rPr lang="es-CL" smtClean="0"/>
              <a:pPr/>
              <a:t>11-05-2020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DD6B9DC-D733-4885-BD39-A1786DC7410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227328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2C4B-947E-454B-AEF9-C92A804CDDEA}" type="datetimeFigureOut">
              <a:rPr lang="es-CL" smtClean="0"/>
              <a:pPr/>
              <a:t>11-05-2020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DD6B9DC-D733-4885-BD39-A1786DC7410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63808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2C4B-947E-454B-AEF9-C92A804CDDEA}" type="datetimeFigureOut">
              <a:rPr lang="es-CL" smtClean="0"/>
              <a:pPr/>
              <a:t>11-05-2020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DD6B9DC-D733-4885-BD39-A1786DC7410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668463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2C4B-947E-454B-AEF9-C92A804CDDEA}" type="datetimeFigureOut">
              <a:rPr lang="es-CL" smtClean="0"/>
              <a:pPr/>
              <a:t>11-05-2020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DD6B9DC-D733-4885-BD39-A1786DC7410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742969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2C4B-947E-454B-AEF9-C92A804CDDEA}" type="datetimeFigureOut">
              <a:rPr lang="es-CL" smtClean="0"/>
              <a:pPr/>
              <a:t>11-05-2020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DD6B9DC-D733-4885-BD39-A1786DC7410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2224044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2C4B-947E-454B-AEF9-C92A804CDDEA}" type="datetimeFigureOut">
              <a:rPr lang="es-CL" smtClean="0"/>
              <a:pPr/>
              <a:t>11-05-2020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DD6B9DC-D733-4885-BD39-A1786DC7410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453708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04CF2C4B-947E-454B-AEF9-C92A804CDDEA}" type="datetimeFigureOut">
              <a:rPr lang="es-CL" smtClean="0"/>
              <a:pPr/>
              <a:t>11-05-2020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DD6B9DC-D733-4885-BD39-A1786DC7410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3497517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2C4B-947E-454B-AEF9-C92A804CDDEA}" type="datetimeFigureOut">
              <a:rPr lang="es-CL" smtClean="0"/>
              <a:pPr/>
              <a:t>11-05-2020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s-CL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DD6B9DC-D733-4885-BD39-A1786DC7410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138557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2C4B-947E-454B-AEF9-C92A804CDDEA}" type="datetimeFigureOut">
              <a:rPr lang="es-CL" smtClean="0"/>
              <a:pPr/>
              <a:t>11-05-2020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DD6B9DC-D733-4885-BD39-A1786DC7410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414943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2C4B-947E-454B-AEF9-C92A804CDDEA}" type="datetimeFigureOut">
              <a:rPr lang="es-CL" smtClean="0"/>
              <a:pPr/>
              <a:t>11-05-2020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DD6B9DC-D733-4885-BD39-A1786DC7410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4061655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2C4B-947E-454B-AEF9-C92A804CDDEA}" type="datetimeFigureOut">
              <a:rPr lang="es-CL" smtClean="0"/>
              <a:pPr/>
              <a:t>11-05-2020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DD6B9DC-D733-4885-BD39-A1786DC7410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396848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2C4B-947E-454B-AEF9-C92A804CDDEA}" type="datetimeFigureOut">
              <a:rPr lang="es-CL" smtClean="0"/>
              <a:pPr/>
              <a:t>11-05-2020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DD6B9DC-D733-4885-BD39-A1786DC7410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81944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2C4B-947E-454B-AEF9-C92A804CDDEA}" type="datetimeFigureOut">
              <a:rPr lang="es-CL" smtClean="0"/>
              <a:pPr/>
              <a:t>11-05-2020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DD6B9DC-D733-4885-BD39-A1786DC7410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396557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2C4B-947E-454B-AEF9-C92A804CDDEA}" type="datetimeFigureOut">
              <a:rPr lang="es-CL" smtClean="0"/>
              <a:pPr/>
              <a:t>11-05-2020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DD6B9DC-D733-4885-BD39-A1786DC7410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751722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2C4B-947E-454B-AEF9-C92A804CDDEA}" type="datetimeFigureOut">
              <a:rPr lang="es-CL" smtClean="0"/>
              <a:pPr/>
              <a:t>11-05-2020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DD6B9DC-D733-4885-BD39-A1786DC7410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282602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2C4B-947E-454B-AEF9-C92A804CDDEA}" type="datetimeFigureOut">
              <a:rPr lang="es-CL" smtClean="0"/>
              <a:pPr/>
              <a:t>11-05-2020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DD6B9DC-D733-4885-BD39-A1786DC7410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174742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04CF2C4B-947E-454B-AEF9-C92A804CDDEA}" type="datetimeFigureOut">
              <a:rPr lang="es-CL" smtClean="0"/>
              <a:pPr/>
              <a:t>11-05-2020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s-CL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BDD6B9DC-D733-4885-BD39-A1786DC74105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406059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340C17CA-0642-44E1-9D6F-0CCFFA12B7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0164" y="6226601"/>
            <a:ext cx="2098963" cy="461210"/>
          </a:xfrm>
        </p:spPr>
        <p:txBody>
          <a:bodyPr>
            <a:normAutofit/>
          </a:bodyPr>
          <a:lstStyle/>
          <a:p>
            <a:pPr algn="l"/>
            <a:r>
              <a:rPr lang="es-CL" dirty="0">
                <a:latin typeface="Arial" panose="020B0604020202020204" pitchFamily="34" charset="0"/>
                <a:cs typeface="Arial" panose="020B0604020202020204" pitchFamily="34" charset="0"/>
              </a:rPr>
              <a:t>Quinto Básico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xmlns="" id="{423CF3F0-BE29-4620-BE54-5AD889C6B8BF}"/>
              </a:ext>
            </a:extLst>
          </p:cNvPr>
          <p:cNvSpPr/>
          <p:nvPr/>
        </p:nvSpPr>
        <p:spPr>
          <a:xfrm>
            <a:off x="5323695" y="4997816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s-ES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215" y="3416800"/>
            <a:ext cx="1370312" cy="1385369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757215" y="1598774"/>
            <a:ext cx="79473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600" dirty="0" smtClean="0">
                <a:latin typeface="Stencil" panose="040409050D0802020404" pitchFamily="82" charset="0"/>
                <a:cs typeface="Arial" panose="020B0604020202020204" pitchFamily="34" charset="0"/>
              </a:rPr>
              <a:t> </a:t>
            </a:r>
            <a:r>
              <a:rPr lang="es-CL" sz="4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Stencil" panose="040409050D0802020404" pitchFamily="82" charset="0"/>
                <a:cs typeface="Arial" panose="020B0604020202020204" pitchFamily="34" charset="0"/>
              </a:rPr>
              <a:t>Colegio   Alberto  hurtado     </a:t>
            </a:r>
          </a:p>
          <a:p>
            <a:r>
              <a:rPr lang="es-CL" sz="4000" dirty="0">
                <a:solidFill>
                  <a:schemeClr val="accent1">
                    <a:lumMod val="40000"/>
                    <a:lumOff val="60000"/>
                  </a:schemeClr>
                </a:solidFill>
                <a:latin typeface="Stencil" panose="040409050D0802020404" pitchFamily="82" charset="0"/>
                <a:cs typeface="Arial" panose="020B0604020202020204" pitchFamily="34" charset="0"/>
              </a:rPr>
              <a:t> </a:t>
            </a:r>
            <a:r>
              <a:rPr lang="es-CL" sz="4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Stencil" panose="040409050D0802020404" pitchFamily="82" charset="0"/>
                <a:cs typeface="Arial" panose="020B0604020202020204" pitchFamily="34" charset="0"/>
              </a:rPr>
              <a:t>               CRUCHAGA   </a:t>
            </a:r>
            <a:endParaRPr lang="es-CL" sz="4000" dirty="0">
              <a:solidFill>
                <a:schemeClr val="accent1">
                  <a:lumMod val="40000"/>
                  <a:lumOff val="60000"/>
                </a:schemeClr>
              </a:solidFill>
              <a:latin typeface="Stencil" panose="040409050D0802020404" pitchFamily="82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431822" y="5384800"/>
            <a:ext cx="4538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Profesora matemáticas Eliset Torres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2011121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F5284E7E-9B64-4092-8A36-9AF97AC13ADB}"/>
              </a:ext>
            </a:extLst>
          </p:cNvPr>
          <p:cNvSpPr/>
          <p:nvPr/>
        </p:nvSpPr>
        <p:spPr>
          <a:xfrm>
            <a:off x="74614" y="612061"/>
            <a:ext cx="89947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Descomposición numérica</a:t>
            </a:r>
            <a:endParaRPr lang="es-E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xmlns="" id="{0FE26126-A6E9-411F-B0C4-B139D0649C2B}"/>
              </a:ext>
            </a:extLst>
          </p:cNvPr>
          <p:cNvSpPr txBox="1"/>
          <p:nvPr/>
        </p:nvSpPr>
        <p:spPr>
          <a:xfrm>
            <a:off x="445077" y="1757525"/>
            <a:ext cx="82538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descomponer un número, debemos escribir el valor posicional de cada cifra. 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795BAC39-7E1F-4886-9FBA-6A0D0F51EA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18377" y="3741040"/>
            <a:ext cx="3502170" cy="2571213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50DDBB3B-8A21-4A83-8727-8751D36700F7}"/>
              </a:ext>
            </a:extLst>
          </p:cNvPr>
          <p:cNvSpPr txBox="1"/>
          <p:nvPr/>
        </p:nvSpPr>
        <p:spPr>
          <a:xfrm>
            <a:off x="445077" y="2687909"/>
            <a:ext cx="82538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Existen distintas formas para descomponer un número, dos de ellas son: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2059BCCA-17EF-40E2-8FA9-77555A62A37D}"/>
              </a:ext>
            </a:extLst>
          </p:cNvPr>
          <p:cNvSpPr txBox="1"/>
          <p:nvPr/>
        </p:nvSpPr>
        <p:spPr>
          <a:xfrm>
            <a:off x="445077" y="3741029"/>
            <a:ext cx="82538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Descomposición estándar</a:t>
            </a:r>
          </a:p>
          <a:p>
            <a:pPr algn="just"/>
            <a:endParaRPr lang="es-CL" sz="14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Descomposición expandida </a:t>
            </a:r>
          </a:p>
        </p:txBody>
      </p:sp>
    </p:spTree>
    <p:extLst>
      <p:ext uri="{BB962C8B-B14F-4D97-AF65-F5344CB8AC3E}">
        <p14:creationId xmlns:p14="http://schemas.microsoft.com/office/powerpoint/2010/main" xmlns="" val="32765797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2360754B-3E73-4D09-B301-1559A504120C}"/>
              </a:ext>
            </a:extLst>
          </p:cNvPr>
          <p:cNvSpPr/>
          <p:nvPr/>
        </p:nvSpPr>
        <p:spPr>
          <a:xfrm>
            <a:off x="642880" y="612061"/>
            <a:ext cx="78582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Descomposición estándar</a:t>
            </a:r>
            <a:endParaRPr lang="es-ES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816FEB3C-4FB7-4E7B-B79E-A95F05DAC1BC}"/>
              </a:ext>
            </a:extLst>
          </p:cNvPr>
          <p:cNvSpPr txBox="1"/>
          <p:nvPr/>
        </p:nvSpPr>
        <p:spPr>
          <a:xfrm>
            <a:off x="445077" y="1757525"/>
            <a:ext cx="82538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 un número como una adición, en la que cada sumando corresponde al valor posicional de cada dígito.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xmlns="" id="{4D031712-B2B2-47FA-9A9D-2F0E57FF22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34653586"/>
              </p:ext>
            </p:extLst>
          </p:nvPr>
        </p:nvGraphicFramePr>
        <p:xfrm>
          <a:off x="642880" y="2902989"/>
          <a:ext cx="8056044" cy="308898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95116">
                  <a:extLst>
                    <a:ext uri="{9D8B030D-6E8A-4147-A177-3AD203B41FA5}">
                      <a16:colId xmlns:a16="http://schemas.microsoft.com/office/drawing/2014/main" xmlns="" val="1511012038"/>
                    </a:ext>
                  </a:extLst>
                </a:gridCol>
                <a:gridCol w="895116">
                  <a:extLst>
                    <a:ext uri="{9D8B030D-6E8A-4147-A177-3AD203B41FA5}">
                      <a16:colId xmlns:a16="http://schemas.microsoft.com/office/drawing/2014/main" xmlns="" val="3291260550"/>
                    </a:ext>
                  </a:extLst>
                </a:gridCol>
                <a:gridCol w="895116">
                  <a:extLst>
                    <a:ext uri="{9D8B030D-6E8A-4147-A177-3AD203B41FA5}">
                      <a16:colId xmlns:a16="http://schemas.microsoft.com/office/drawing/2014/main" xmlns="" val="3197236239"/>
                    </a:ext>
                  </a:extLst>
                </a:gridCol>
                <a:gridCol w="895116">
                  <a:extLst>
                    <a:ext uri="{9D8B030D-6E8A-4147-A177-3AD203B41FA5}">
                      <a16:colId xmlns:a16="http://schemas.microsoft.com/office/drawing/2014/main" xmlns="" val="649386926"/>
                    </a:ext>
                  </a:extLst>
                </a:gridCol>
                <a:gridCol w="895116">
                  <a:extLst>
                    <a:ext uri="{9D8B030D-6E8A-4147-A177-3AD203B41FA5}">
                      <a16:colId xmlns:a16="http://schemas.microsoft.com/office/drawing/2014/main" xmlns="" val="3571896139"/>
                    </a:ext>
                  </a:extLst>
                </a:gridCol>
                <a:gridCol w="895116">
                  <a:extLst>
                    <a:ext uri="{9D8B030D-6E8A-4147-A177-3AD203B41FA5}">
                      <a16:colId xmlns:a16="http://schemas.microsoft.com/office/drawing/2014/main" xmlns="" val="2707735771"/>
                    </a:ext>
                  </a:extLst>
                </a:gridCol>
                <a:gridCol w="895116">
                  <a:extLst>
                    <a:ext uri="{9D8B030D-6E8A-4147-A177-3AD203B41FA5}">
                      <a16:colId xmlns:a16="http://schemas.microsoft.com/office/drawing/2014/main" xmlns="" val="347870863"/>
                    </a:ext>
                  </a:extLst>
                </a:gridCol>
                <a:gridCol w="895116">
                  <a:extLst>
                    <a:ext uri="{9D8B030D-6E8A-4147-A177-3AD203B41FA5}">
                      <a16:colId xmlns:a16="http://schemas.microsoft.com/office/drawing/2014/main" xmlns="" val="1045769396"/>
                    </a:ext>
                  </a:extLst>
                </a:gridCol>
                <a:gridCol w="895116">
                  <a:extLst>
                    <a:ext uri="{9D8B030D-6E8A-4147-A177-3AD203B41FA5}">
                      <a16:colId xmlns:a16="http://schemas.microsoft.com/office/drawing/2014/main" xmlns="" val="3489986421"/>
                    </a:ext>
                  </a:extLst>
                </a:gridCol>
              </a:tblGrid>
              <a:tr h="740257">
                <a:tc>
                  <a:txBody>
                    <a:bodyPr/>
                    <a:lstStyle/>
                    <a:p>
                      <a:pPr algn="ctr"/>
                      <a:r>
                        <a:rPr lang="es-CL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DMi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UMi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95129018"/>
                  </a:ext>
                </a:extLst>
              </a:tr>
              <a:tr h="770156">
                <a:tc>
                  <a:txBody>
                    <a:bodyPr/>
                    <a:lstStyle/>
                    <a:p>
                      <a:pPr algn="ctr"/>
                      <a:r>
                        <a:rPr lang="es-CL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7568817"/>
                  </a:ext>
                </a:extLst>
              </a:tr>
              <a:tr h="1578568">
                <a:tc>
                  <a:txBody>
                    <a:bodyPr/>
                    <a:lstStyle/>
                    <a:p>
                      <a:pPr algn="l"/>
                      <a:endParaRPr lang="es-CL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s-C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500.000.000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l"/>
                      <a:endParaRPr lang="es-CL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s-C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70.000.000</a:t>
                      </a:r>
                    </a:p>
                    <a:p>
                      <a:pPr algn="l"/>
                      <a:endParaRPr lang="es-C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l"/>
                      <a:endParaRPr lang="es-CL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s-C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3.000.000</a:t>
                      </a:r>
                    </a:p>
                    <a:p>
                      <a:pPr algn="l"/>
                      <a:endParaRPr lang="es-C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l"/>
                      <a:endParaRPr lang="es-CL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s-C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100.000</a:t>
                      </a:r>
                    </a:p>
                    <a:p>
                      <a:pPr algn="l"/>
                      <a:endParaRPr lang="es-C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l"/>
                      <a:endParaRPr lang="es-CL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s-C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90.000</a:t>
                      </a:r>
                    </a:p>
                    <a:p>
                      <a:pPr algn="l"/>
                      <a:endParaRPr lang="es-C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l"/>
                      <a:endParaRPr lang="es-CL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s-C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2.000</a:t>
                      </a:r>
                    </a:p>
                    <a:p>
                      <a:pPr algn="l"/>
                      <a:endParaRPr lang="es-C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l"/>
                      <a:endParaRPr lang="es-CL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s-C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800</a:t>
                      </a:r>
                    </a:p>
                    <a:p>
                      <a:pPr algn="l"/>
                      <a:endParaRPr lang="es-C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l"/>
                      <a:endParaRPr lang="es-CL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s-C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  <a:p>
                      <a:pPr algn="l"/>
                      <a:endParaRPr lang="es-C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l"/>
                      <a:endParaRPr lang="es-CL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s-C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  <a:p>
                      <a:pPr algn="l"/>
                      <a:endParaRPr lang="es-C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xmlns="" val="2355122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928563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A94B93D6-0EB9-413D-8B9D-10D43B4BDE19}"/>
              </a:ext>
            </a:extLst>
          </p:cNvPr>
          <p:cNvSpPr/>
          <p:nvPr/>
        </p:nvSpPr>
        <p:spPr>
          <a:xfrm>
            <a:off x="130831" y="695188"/>
            <a:ext cx="27863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Ejemplo:</a:t>
            </a:r>
            <a:endParaRPr lang="es-ES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xmlns="" id="{97F70491-93BF-4D15-BE21-CCAE4DE73D37}"/>
              </a:ext>
            </a:extLst>
          </p:cNvPr>
          <p:cNvSpPr/>
          <p:nvPr/>
        </p:nvSpPr>
        <p:spPr>
          <a:xfrm>
            <a:off x="3178830" y="1526185"/>
            <a:ext cx="2786340" cy="83099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32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573.192.846</a:t>
            </a:r>
          </a:p>
        </p:txBody>
      </p:sp>
      <p:sp>
        <p:nvSpPr>
          <p:cNvPr id="6" name="Flecha: hacia abajo 5">
            <a:extLst>
              <a:ext uri="{FF2B5EF4-FFF2-40B4-BE49-F238E27FC236}">
                <a16:creationId xmlns:a16="http://schemas.microsoft.com/office/drawing/2014/main" xmlns="" id="{97697E63-E1A3-4EFA-A123-B275DCB60260}"/>
              </a:ext>
            </a:extLst>
          </p:cNvPr>
          <p:cNvSpPr/>
          <p:nvPr/>
        </p:nvSpPr>
        <p:spPr>
          <a:xfrm>
            <a:off x="4239491" y="2846648"/>
            <a:ext cx="665018" cy="133003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xmlns="" id="{95F28E53-1B25-4346-AFC5-D7F5275BDD7E}"/>
              </a:ext>
            </a:extLst>
          </p:cNvPr>
          <p:cNvSpPr/>
          <p:nvPr/>
        </p:nvSpPr>
        <p:spPr>
          <a:xfrm>
            <a:off x="174048" y="4530712"/>
            <a:ext cx="8795904" cy="133003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CL" sz="2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500.000.000 </a:t>
            </a:r>
            <a:r>
              <a:rPr lang="es-CL" sz="28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CL" sz="2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70.000.000 </a:t>
            </a:r>
            <a:r>
              <a:rPr lang="es-CL" sz="28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CL" sz="2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3.000.000 </a:t>
            </a:r>
            <a:r>
              <a:rPr lang="es-CL" sz="28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CL" sz="2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100.000 </a:t>
            </a:r>
            <a:r>
              <a:rPr lang="es-CL" sz="28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CL" sz="2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90.000 </a:t>
            </a:r>
            <a:r>
              <a:rPr lang="es-CL" sz="28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CL" sz="2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2.000 </a:t>
            </a:r>
            <a:r>
              <a:rPr lang="es-CL" sz="28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CL" sz="2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800 </a:t>
            </a:r>
            <a:r>
              <a:rPr lang="es-CL" sz="28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CL" sz="2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40 </a:t>
            </a:r>
            <a:r>
              <a:rPr lang="es-CL" sz="28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CL" sz="2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</a:p>
        </p:txBody>
      </p:sp>
    </p:spTree>
    <p:extLst>
      <p:ext uri="{BB962C8B-B14F-4D97-AF65-F5344CB8AC3E}">
        <p14:creationId xmlns:p14="http://schemas.microsoft.com/office/powerpoint/2010/main" xmlns="" val="28779041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39CF376C-18BE-4B92-A6D3-458C43F9CE20}"/>
              </a:ext>
            </a:extLst>
          </p:cNvPr>
          <p:cNvSpPr/>
          <p:nvPr/>
        </p:nvSpPr>
        <p:spPr>
          <a:xfrm>
            <a:off x="145147" y="652325"/>
            <a:ext cx="885370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Realizar descomposición estándar con </a:t>
            </a:r>
          </a:p>
          <a:p>
            <a:pPr algn="ctr"/>
            <a:r>
              <a:rPr lang="es-E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los siguientes </a:t>
            </a:r>
            <a:r>
              <a:rPr lang="es-E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ES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úmeros en tu cuaderno</a:t>
            </a:r>
            <a:endParaRPr lang="es-ES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91988232-6651-4C3F-99C4-C05166CD5D3D}"/>
              </a:ext>
            </a:extLst>
          </p:cNvPr>
          <p:cNvSpPr txBox="1"/>
          <p:nvPr/>
        </p:nvSpPr>
        <p:spPr>
          <a:xfrm>
            <a:off x="445079" y="2114712"/>
            <a:ext cx="448411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2.159.357 =</a:t>
            </a:r>
          </a:p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85.761.943 =</a:t>
            </a:r>
          </a:p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654.321 =</a:t>
            </a:r>
          </a:p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7.569.752.618 =</a:t>
            </a:r>
          </a:p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6.895.698 =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CL" sz="24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16720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771C8604-171A-4E69-B33A-ABB4C0841BAB}"/>
              </a:ext>
            </a:extLst>
          </p:cNvPr>
          <p:cNvSpPr/>
          <p:nvPr/>
        </p:nvSpPr>
        <p:spPr>
          <a:xfrm>
            <a:off x="402429" y="612061"/>
            <a:ext cx="833914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Descomposición expandida</a:t>
            </a:r>
            <a:endParaRPr lang="es-ES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EE2706C1-58CF-42E8-89BA-985E07AE4538}"/>
              </a:ext>
            </a:extLst>
          </p:cNvPr>
          <p:cNvSpPr txBox="1"/>
          <p:nvPr/>
        </p:nvSpPr>
        <p:spPr>
          <a:xfrm>
            <a:off x="445077" y="1757525"/>
            <a:ext cx="82538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 un número como una adición, en la que cada sumado se descompone como una multiplicación entre el dígito y un número que puede ser 1, 10, 100, 1.000, 10.000, 100.000, etc., según la posición que ocupe, es decir, es la suma de cada dígito multiplicado por su valor de ubicación. </a:t>
            </a:r>
          </a:p>
        </p:txBody>
      </p:sp>
      <p:pic>
        <p:nvPicPr>
          <p:cNvPr id="1026" name="Picture 2" descr="Resultado de imagen para matematicas animadas">
            <a:extLst>
              <a:ext uri="{FF2B5EF4-FFF2-40B4-BE49-F238E27FC236}">
                <a16:creationId xmlns:a16="http://schemas.microsoft.com/office/drawing/2014/main" xmlns="" id="{9C575838-DB91-4F51-B6DF-7F7157E4A7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58" t="4040" r="6162" b="4444"/>
          <a:stretch/>
        </p:blipFill>
        <p:spPr bwMode="auto">
          <a:xfrm>
            <a:off x="3211241" y="3851563"/>
            <a:ext cx="2721518" cy="2827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1310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1ACE30B3-F8A8-4149-A58C-769BF8781F80}"/>
              </a:ext>
            </a:extLst>
          </p:cNvPr>
          <p:cNvSpPr/>
          <p:nvPr/>
        </p:nvSpPr>
        <p:spPr>
          <a:xfrm>
            <a:off x="1133410" y="612061"/>
            <a:ext cx="687720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Para la descomposición expandida, es </a:t>
            </a:r>
          </a:p>
          <a:p>
            <a:pPr algn="ctr"/>
            <a:r>
              <a:rPr lang="es-ES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importante recordar: </a:t>
            </a:r>
            <a:endParaRPr lang="es-ES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DE5ECF83-250D-491E-A70D-85EFD17D6D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5835" y="1874259"/>
            <a:ext cx="5192330" cy="41386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1768526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E3A2BEAD-B569-4249-8EE1-4E6EC5CF9B85}"/>
              </a:ext>
            </a:extLst>
          </p:cNvPr>
          <p:cNvSpPr/>
          <p:nvPr/>
        </p:nvSpPr>
        <p:spPr>
          <a:xfrm>
            <a:off x="130831" y="695188"/>
            <a:ext cx="27863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Ejemplo:</a:t>
            </a:r>
            <a:endParaRPr lang="es-ES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xmlns="" id="{2AC145CD-C2BD-44F5-80A7-2B8C07817E93}"/>
              </a:ext>
            </a:extLst>
          </p:cNvPr>
          <p:cNvSpPr/>
          <p:nvPr/>
        </p:nvSpPr>
        <p:spPr>
          <a:xfrm>
            <a:off x="3321233" y="1110686"/>
            <a:ext cx="2501534" cy="55185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28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573.192.846</a:t>
            </a:r>
          </a:p>
        </p:txBody>
      </p:sp>
      <p:sp>
        <p:nvSpPr>
          <p:cNvPr id="4" name="Flecha: hacia abajo 3">
            <a:extLst>
              <a:ext uri="{FF2B5EF4-FFF2-40B4-BE49-F238E27FC236}">
                <a16:creationId xmlns:a16="http://schemas.microsoft.com/office/drawing/2014/main" xmlns="" id="{B82AB189-A375-4BED-B251-85D738AAC3B5}"/>
              </a:ext>
            </a:extLst>
          </p:cNvPr>
          <p:cNvSpPr/>
          <p:nvPr/>
        </p:nvSpPr>
        <p:spPr>
          <a:xfrm>
            <a:off x="4294909" y="1731957"/>
            <a:ext cx="554182" cy="83099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xmlns="" id="{B6BF9229-F303-43B1-810E-607056E8A692}"/>
              </a:ext>
            </a:extLst>
          </p:cNvPr>
          <p:cNvSpPr/>
          <p:nvPr/>
        </p:nvSpPr>
        <p:spPr>
          <a:xfrm>
            <a:off x="174048" y="2715216"/>
            <a:ext cx="8795904" cy="105731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x 100.000.000 </a:t>
            </a:r>
            <a:r>
              <a:rPr lang="es-CL" sz="24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 x 10.000.000 </a:t>
            </a:r>
            <a:r>
              <a:rPr lang="es-CL" sz="24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 x 1.000.000 </a:t>
            </a:r>
            <a:r>
              <a:rPr lang="es-CL" sz="24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 x 100.000 </a:t>
            </a:r>
            <a:r>
              <a:rPr lang="es-CL" sz="24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9 x 10.000 </a:t>
            </a:r>
            <a:r>
              <a:rPr lang="es-CL" sz="24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 x 1.000 </a:t>
            </a:r>
            <a:r>
              <a:rPr lang="es-CL" sz="24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 x 100 </a:t>
            </a:r>
            <a:r>
              <a:rPr lang="es-CL" sz="24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 x 10 </a:t>
            </a:r>
            <a:r>
              <a:rPr lang="es-CL" sz="2400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6 x 1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xmlns="" id="{A42CB369-72BD-41AB-A3D3-C2CFC9329318}"/>
              </a:ext>
            </a:extLst>
          </p:cNvPr>
          <p:cNvSpPr/>
          <p:nvPr/>
        </p:nvSpPr>
        <p:spPr>
          <a:xfrm>
            <a:off x="174048" y="5634153"/>
            <a:ext cx="8795904" cy="52865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5CMi + 7DMi + 3UMi + 1CM + 9DM + 2UM + 8C + 4D + 6U </a:t>
            </a:r>
          </a:p>
        </p:txBody>
      </p:sp>
      <p:sp>
        <p:nvSpPr>
          <p:cNvPr id="8" name="Flecha: hacia abajo 7">
            <a:extLst>
              <a:ext uri="{FF2B5EF4-FFF2-40B4-BE49-F238E27FC236}">
                <a16:creationId xmlns:a16="http://schemas.microsoft.com/office/drawing/2014/main" xmlns="" id="{5120D884-967C-45CD-BBC7-8A2E6881061C}"/>
              </a:ext>
            </a:extLst>
          </p:cNvPr>
          <p:cNvSpPr/>
          <p:nvPr/>
        </p:nvSpPr>
        <p:spPr>
          <a:xfrm>
            <a:off x="4294909" y="4576304"/>
            <a:ext cx="554182" cy="900408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F8DEBA58-D940-40C4-B65F-400C77CD170E}"/>
              </a:ext>
            </a:extLst>
          </p:cNvPr>
          <p:cNvSpPr txBox="1"/>
          <p:nvPr/>
        </p:nvSpPr>
        <p:spPr>
          <a:xfrm>
            <a:off x="2823297" y="3989752"/>
            <a:ext cx="3497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También se puede escribir como</a:t>
            </a:r>
          </a:p>
        </p:txBody>
      </p:sp>
    </p:spTree>
    <p:extLst>
      <p:ext uri="{BB962C8B-B14F-4D97-AF65-F5344CB8AC3E}">
        <p14:creationId xmlns:p14="http://schemas.microsoft.com/office/powerpoint/2010/main" xmlns="" val="23569699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7" grpId="0" animBg="1"/>
      <p:bldP spid="8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209E0F85-59EC-4232-BBA0-E2CB1B77CF66}"/>
              </a:ext>
            </a:extLst>
          </p:cNvPr>
          <p:cNvSpPr/>
          <p:nvPr/>
        </p:nvSpPr>
        <p:spPr>
          <a:xfrm>
            <a:off x="-34387" y="652325"/>
            <a:ext cx="921277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Realizar descomposición expandida con </a:t>
            </a:r>
          </a:p>
          <a:p>
            <a:pPr algn="ctr"/>
            <a:r>
              <a:rPr lang="es-E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los siguientes </a:t>
            </a:r>
            <a:r>
              <a:rPr lang="es-E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ES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úmeros en tu cuaderno</a:t>
            </a:r>
            <a:endParaRPr lang="es-ES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xmlns="" id="{E3B33505-9AF9-4CB5-88F8-EADE43EF1B90}"/>
              </a:ext>
            </a:extLst>
          </p:cNvPr>
          <p:cNvSpPr txBox="1"/>
          <p:nvPr/>
        </p:nvSpPr>
        <p:spPr>
          <a:xfrm>
            <a:off x="445079" y="2114712"/>
            <a:ext cx="448411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8.968.965 =</a:t>
            </a:r>
          </a:p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39.587.516 =</a:t>
            </a:r>
          </a:p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414.878 =</a:t>
            </a:r>
          </a:p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9.498.749.874 =</a:t>
            </a:r>
          </a:p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s-CL" sz="2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5.731.597 =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s-CL" sz="24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45079" y="5900364"/>
            <a:ext cx="8444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chemeClr val="accent1">
                    <a:lumMod val="75000"/>
                  </a:schemeClr>
                </a:solidFill>
              </a:rPr>
              <a:t>Realiza las </a:t>
            </a:r>
            <a:r>
              <a:rPr lang="es-CL" b="1" dirty="0" err="1" smtClean="0">
                <a:solidFill>
                  <a:schemeClr val="accent1">
                    <a:lumMod val="75000"/>
                  </a:schemeClr>
                </a:solidFill>
              </a:rPr>
              <a:t>pág</a:t>
            </a:r>
            <a:r>
              <a:rPr lang="es-CL" b="1" dirty="0" smtClean="0">
                <a:solidFill>
                  <a:schemeClr val="accent1">
                    <a:lumMod val="75000"/>
                  </a:schemeClr>
                </a:solidFill>
              </a:rPr>
              <a:t> 39 y 40 del texto del estudiante actividad para semana del 11 de mayo al 15 de mayo  </a:t>
            </a:r>
            <a:endParaRPr lang="es-CL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89049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a de reuniones Ion">
  <a:themeElements>
    <a:clrScheme name="Sala de reuniones 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Sala de reuniones 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la de reuniones 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2047</TotalTime>
  <Words>308</Words>
  <Application>Microsoft Office PowerPoint</Application>
  <PresentationFormat>Presentación en pantalla (4:3)</PresentationFormat>
  <Paragraphs>75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Sala de reuniones Ion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Profesora</dc:creator>
  <cp:lastModifiedBy>mapiu</cp:lastModifiedBy>
  <cp:revision>159</cp:revision>
  <dcterms:created xsi:type="dcterms:W3CDTF">2017-08-23T15:39:02Z</dcterms:created>
  <dcterms:modified xsi:type="dcterms:W3CDTF">2020-05-11T21:22:55Z</dcterms:modified>
</cp:coreProperties>
</file>